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2"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s-MX"/>
  <c:style val="29"/>
  <c:chart>
    <c:autoTitleDeleted val="1"/>
    <c:plotArea>
      <c:layout/>
      <c:barChart>
        <c:barDir val="col"/>
        <c:grouping val="clustered"/>
        <c:ser>
          <c:idx val="0"/>
          <c:order val="0"/>
          <c:tx>
            <c:strRef>
              <c:f>Sheet1!$B$1</c:f>
              <c:strCache>
                <c:ptCount val="1"/>
                <c:pt idx="0">
                  <c:v>Meta anual</c:v>
                </c:pt>
              </c:strCache>
            </c:strRef>
          </c:tx>
          <c:dLbls>
            <c:txPr>
              <a:bodyPr/>
              <a:lstStyle/>
              <a:p>
                <a:pPr>
                  <a:defRPr sz="1600"/>
                </a:pPr>
                <a:endParaRPr lang="es-MX"/>
              </a:p>
            </c:txPr>
            <c:showVal val="1"/>
          </c:dLbls>
          <c:cat>
            <c:strRef>
              <c:f>Sheet1!$A$2:$A$3</c:f>
              <c:strCache>
                <c:ptCount val="2"/>
                <c:pt idx="0">
                  <c:v>Derrama de crédito inducida por el SNG</c:v>
                </c:pt>
                <c:pt idx="1">
                  <c:v>Total de recursos aportados al SNG</c:v>
                </c:pt>
              </c:strCache>
            </c:strRef>
          </c:cat>
          <c:val>
            <c:numRef>
              <c:f>Sheet1!$B$2:$B$3</c:f>
              <c:numCache>
                <c:formatCode>#,##0</c:formatCode>
                <c:ptCount val="2"/>
                <c:pt idx="0">
                  <c:v>63302</c:v>
                </c:pt>
                <c:pt idx="1">
                  <c:v>2757</c:v>
                </c:pt>
              </c:numCache>
            </c:numRef>
          </c:val>
        </c:ser>
        <c:ser>
          <c:idx val="1"/>
          <c:order val="1"/>
          <c:tx>
            <c:strRef>
              <c:f>Sheet1!$C$1</c:f>
              <c:strCache>
                <c:ptCount val="1"/>
                <c:pt idx="0">
                  <c:v>Avance diciembre</c:v>
                </c:pt>
              </c:strCache>
            </c:strRef>
          </c:tx>
          <c:dLbls>
            <c:txPr>
              <a:bodyPr/>
              <a:lstStyle/>
              <a:p>
                <a:pPr>
                  <a:defRPr sz="1600"/>
                </a:pPr>
                <a:endParaRPr lang="es-MX"/>
              </a:p>
            </c:txPr>
            <c:showVal val="1"/>
          </c:dLbls>
          <c:cat>
            <c:strRef>
              <c:f>Sheet1!$A$2:$A$3</c:f>
              <c:strCache>
                <c:ptCount val="2"/>
                <c:pt idx="0">
                  <c:v>Derrama de crédito inducida por el SNG</c:v>
                </c:pt>
                <c:pt idx="1">
                  <c:v>Total de recursos aportados al SNG</c:v>
                </c:pt>
              </c:strCache>
            </c:strRef>
          </c:cat>
          <c:val>
            <c:numRef>
              <c:f>Sheet1!$C$2:$C$3</c:f>
              <c:numCache>
                <c:formatCode>#,##0</c:formatCode>
                <c:ptCount val="2"/>
                <c:pt idx="0">
                  <c:v>107757</c:v>
                </c:pt>
                <c:pt idx="1">
                  <c:v>2757</c:v>
                </c:pt>
              </c:numCache>
            </c:numRef>
          </c:val>
        </c:ser>
        <c:dLbls>
          <c:showVal val="1"/>
        </c:dLbls>
        <c:overlap val="-25"/>
        <c:axId val="76562432"/>
        <c:axId val="76563968"/>
      </c:barChart>
      <c:catAx>
        <c:axId val="76562432"/>
        <c:scaling>
          <c:orientation val="minMax"/>
        </c:scaling>
        <c:axPos val="b"/>
        <c:majorTickMark val="none"/>
        <c:tickLblPos val="nextTo"/>
        <c:txPr>
          <a:bodyPr/>
          <a:lstStyle/>
          <a:p>
            <a:pPr>
              <a:defRPr sz="1400"/>
            </a:pPr>
            <a:endParaRPr lang="es-MX"/>
          </a:p>
        </c:txPr>
        <c:crossAx val="76563968"/>
        <c:crosses val="autoZero"/>
        <c:auto val="1"/>
        <c:lblAlgn val="ctr"/>
        <c:lblOffset val="100"/>
      </c:catAx>
      <c:valAx>
        <c:axId val="76563968"/>
        <c:scaling>
          <c:orientation val="minMax"/>
        </c:scaling>
        <c:delete val="1"/>
        <c:axPos val="l"/>
        <c:numFmt formatCode="#,##0" sourceLinked="1"/>
        <c:tickLblPos val="none"/>
        <c:crossAx val="76562432"/>
        <c:crosses val="autoZero"/>
        <c:crossBetween val="between"/>
      </c:valAx>
    </c:plotArea>
    <c:legend>
      <c:legendPos val="t"/>
      <c:layout/>
      <c:txPr>
        <a:bodyPr/>
        <a:lstStyle/>
        <a:p>
          <a:pPr>
            <a:defRPr sz="1400"/>
          </a:pPr>
          <a:endParaRPr lang="es-MX"/>
        </a:p>
      </c:txPr>
    </c:legend>
    <c:plotVisOnly val="1"/>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F8F508-42AD-4231-8809-7CEC1B53E826}"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0F251-1180-48B4-A226-8442693108D7}"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79712" y="1414517"/>
            <a:ext cx="5904656"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Factor de multiplicación de recursos fiscales vía el Sistema Nacional de Garantías</a:t>
            </a:r>
            <a:endParaRPr lang="es-ES"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Actividad</a:t>
            </a:r>
          </a:p>
        </p:txBody>
      </p:sp>
      <p:pic>
        <p:nvPicPr>
          <p:cNvPr id="10" name="Picture 9" descr="niño preguntando.jpg"/>
          <p:cNvPicPr>
            <a:picLocks noChangeAspect="1"/>
          </p:cNvPicPr>
          <p:nvPr/>
        </p:nvPicPr>
        <p:blipFill>
          <a:blip r:embed="rId4" cstate="print"/>
          <a:stretch>
            <a:fillRect/>
          </a:stretch>
        </p:blipFill>
        <p:spPr>
          <a:xfrm>
            <a:off x="251520" y="2708920"/>
            <a:ext cx="1359595" cy="1359595"/>
          </a:xfrm>
          <a:prstGeom prst="rect">
            <a:avLst/>
          </a:prstGeom>
        </p:spPr>
      </p:pic>
      <p:sp>
        <p:nvSpPr>
          <p:cNvPr id="11" name="Down Arrow 10"/>
          <p:cNvSpPr/>
          <p:nvPr/>
        </p:nvSpPr>
        <p:spPr>
          <a:xfrm>
            <a:off x="4860032" y="2204864"/>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835696" y="2793702"/>
            <a:ext cx="6768752" cy="923330"/>
          </a:xfrm>
          <a:prstGeom prst="rect">
            <a:avLst/>
          </a:prstGeom>
          <a:noFill/>
        </p:spPr>
        <p:txBody>
          <a:bodyPr wrap="square" rtlCol="0">
            <a:spAutoFit/>
          </a:bodyPr>
          <a:lstStyle/>
          <a:p>
            <a:r>
              <a:rPr lang="es-MX" dirty="0">
                <a:solidFill>
                  <a:prstClr val="black"/>
                </a:solidFill>
              </a:rPr>
              <a:t>Mide el número de veces en que se multiplican los recursos aportados por el INADEM en el Sistema Nacional de Garantías </a:t>
            </a:r>
          </a:p>
          <a:p>
            <a:endParaRPr lang="es-MX" dirty="0">
              <a:solidFill>
                <a:prstClr val="black"/>
              </a:solidFill>
            </a:endParaRPr>
          </a:p>
        </p:txBody>
      </p:sp>
      <p:sp>
        <p:nvSpPr>
          <p:cNvPr id="17" name="TextBox 16"/>
          <p:cNvSpPr txBox="1"/>
          <p:nvPr/>
        </p:nvSpPr>
        <p:spPr>
          <a:xfrm>
            <a:off x="1907704" y="4077072"/>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8" name="Table 17"/>
          <p:cNvGraphicFramePr>
            <a:graphicFrameLocks noGrp="1"/>
          </p:cNvGraphicFramePr>
          <p:nvPr/>
        </p:nvGraphicFramePr>
        <p:xfrm>
          <a:off x="1907705" y="4620736"/>
          <a:ext cx="6192687" cy="1339344"/>
        </p:xfrm>
        <a:graphic>
          <a:graphicData uri="http://schemas.openxmlformats.org/drawingml/2006/table">
            <a:tbl>
              <a:tblPr firstRow="1" bandRow="1">
                <a:tableStyleId>{5C22544A-7EE6-4342-B048-85BDC9FD1C3A}</a:tableStyleId>
              </a:tblPr>
              <a:tblGrid>
                <a:gridCol w="3024335"/>
                <a:gridCol w="3168352"/>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597664">
                <a:tc>
                  <a:txBody>
                    <a:bodyPr/>
                    <a:lstStyle/>
                    <a:p>
                      <a:r>
                        <a:rPr lang="es-MX" sz="1400" dirty="0" smtClean="0"/>
                        <a:t>Derrama de crédito inducida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recursos aportados en garantía en el período t</a:t>
                      </a:r>
                    </a:p>
                  </a:txBody>
                  <a:tcPr/>
                </a:tc>
              </a:tr>
              <a:tr h="370840">
                <a:tc gridSpan="2">
                  <a:txBody>
                    <a:bodyPr/>
                    <a:lstStyle/>
                    <a:p>
                      <a:r>
                        <a:rPr lang="es-MX" sz="1400" kern="1200" dirty="0" smtClean="0">
                          <a:solidFill>
                            <a:schemeClr val="dk1"/>
                          </a:solidFill>
                          <a:latin typeface="+mn-lt"/>
                          <a:ea typeface="+mn-ea"/>
                          <a:cs typeface="+mn-cs"/>
                        </a:rPr>
                        <a:t>Frecuencia: Trimestral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4" name="TextBox 3"/>
          <p:cNvSpPr txBox="1"/>
          <p:nvPr/>
        </p:nvSpPr>
        <p:spPr>
          <a:xfrm>
            <a:off x="395536" y="5674022"/>
            <a:ext cx="8424936" cy="923330"/>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dirty="0">
                <a:solidFill>
                  <a:prstClr val="black"/>
                </a:solidFill>
              </a:rPr>
              <a:t>Reportes </a:t>
            </a:r>
            <a:r>
              <a:rPr lang="es-MX" dirty="0" smtClean="0">
                <a:solidFill>
                  <a:prstClr val="black"/>
                </a:solidFill>
              </a:rPr>
              <a:t> mensuales Sistema </a:t>
            </a:r>
            <a:r>
              <a:rPr lang="es-MX" dirty="0">
                <a:solidFill>
                  <a:prstClr val="black"/>
                </a:solidFill>
              </a:rPr>
              <a:t>Nacional de Garantías</a:t>
            </a:r>
          </a:p>
        </p:txBody>
      </p:sp>
      <p:graphicFrame>
        <p:nvGraphicFramePr>
          <p:cNvPr id="5" name="Chart 4"/>
          <p:cNvGraphicFramePr/>
          <p:nvPr/>
        </p:nvGraphicFramePr>
        <p:xfrm>
          <a:off x="1691680" y="3212976"/>
          <a:ext cx="6096000" cy="22322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Table 5"/>
          <p:cNvGraphicFramePr>
            <a:graphicFrameLocks noGrp="1"/>
          </p:cNvGraphicFramePr>
          <p:nvPr/>
        </p:nvGraphicFramePr>
        <p:xfrm>
          <a:off x="539552" y="1692280"/>
          <a:ext cx="8208912" cy="1463040"/>
        </p:xfrm>
        <a:graphic>
          <a:graphicData uri="http://schemas.openxmlformats.org/drawingml/2006/table">
            <a:tbl>
              <a:tblPr firstRow="1" bandRow="1">
                <a:tableStyleId>{8799B23B-EC83-4686-B30A-512413B5E67A}</a:tableStyleId>
              </a:tblPr>
              <a:tblGrid>
                <a:gridCol w="1584176"/>
                <a:gridCol w="1368152"/>
                <a:gridCol w="5256584"/>
              </a:tblGrid>
              <a:tr h="370840">
                <a:tc>
                  <a:txBody>
                    <a:bodyPr/>
                    <a:lstStyle/>
                    <a:p>
                      <a:pPr algn="ctr"/>
                      <a:r>
                        <a:rPr lang="es-MX" dirty="0" smtClean="0"/>
                        <a:t>Meta anual</a:t>
                      </a:r>
                      <a:endParaRPr lang="es-MX" dirty="0"/>
                    </a:p>
                  </a:txBody>
                  <a:tcPr/>
                </a:tc>
                <a:tc>
                  <a:txBody>
                    <a:bodyPr/>
                    <a:lstStyle/>
                    <a:p>
                      <a:pPr algn="ctr"/>
                      <a:r>
                        <a:rPr lang="es-MX" dirty="0" smtClean="0"/>
                        <a:t>Avance diciembre</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23</a:t>
                      </a:r>
                      <a:endParaRPr lang="es-MX" sz="1400" dirty="0"/>
                    </a:p>
                  </a:txBody>
                  <a:tcPr/>
                </a:tc>
                <a:tc>
                  <a:txBody>
                    <a:bodyPr/>
                    <a:lstStyle/>
                    <a:p>
                      <a:pPr algn="ctr"/>
                      <a:r>
                        <a:rPr lang="es-MX" sz="1400" dirty="0" smtClean="0"/>
                        <a:t>39</a:t>
                      </a:r>
                      <a:endParaRPr lang="es-MX" sz="1400" dirty="0"/>
                    </a:p>
                  </a:txBody>
                  <a:tcPr/>
                </a:tc>
                <a:tc>
                  <a:txBody>
                    <a:bodyPr/>
                    <a:lstStyle/>
                    <a:p>
                      <a:pPr algn="ctr"/>
                      <a:r>
                        <a:rPr lang="es-MX" sz="1200" dirty="0" smtClean="0"/>
                        <a:t>Al mes de diciembre de 2015, el Sistema Nacional de Garantías propició una derrama crediticia por 107,757 millones de pesos, con un presupuesto ejercido de 2,757 millones de pesos, lo que representa un factor de multiplicación de 39 veces, que excede en 70% la meta establecida. </a:t>
                      </a:r>
                      <a:endParaRPr lang="es-MX" sz="1200" dirty="0"/>
                    </a:p>
                  </a:txBody>
                  <a:tcPr/>
                </a:tc>
              </a:tr>
            </a:tbl>
          </a:graphicData>
        </a:graphic>
      </p:graphicFrame>
      <p:sp>
        <p:nvSpPr>
          <p:cNvPr id="7" name="16 Rectángulo"/>
          <p:cNvSpPr/>
          <p:nvPr/>
        </p:nvSpPr>
        <p:spPr>
          <a:xfrm>
            <a:off x="539552" y="1331476"/>
            <a:ext cx="8208912"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141</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4</cp:revision>
  <dcterms:created xsi:type="dcterms:W3CDTF">2015-09-21T17:11:56Z</dcterms:created>
  <dcterms:modified xsi:type="dcterms:W3CDTF">2016-10-18T04:00:25Z</dcterms:modified>
</cp:coreProperties>
</file>